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0"/>
  </p:notesMasterIdLst>
  <p:sldIdLst>
    <p:sldId id="889" r:id="rId3"/>
    <p:sldId id="1019" r:id="rId4"/>
    <p:sldId id="1020" r:id="rId5"/>
    <p:sldId id="1021" r:id="rId6"/>
    <p:sldId id="1022" r:id="rId7"/>
    <p:sldId id="934" r:id="rId8"/>
    <p:sldId id="886" r:id="rId9"/>
    <p:sldId id="896" r:id="rId10"/>
    <p:sldId id="933" r:id="rId11"/>
    <p:sldId id="935" r:id="rId12"/>
    <p:sldId id="945" r:id="rId13"/>
    <p:sldId id="884" r:id="rId14"/>
    <p:sldId id="1023" r:id="rId15"/>
    <p:sldId id="936" r:id="rId16"/>
    <p:sldId id="937" r:id="rId17"/>
    <p:sldId id="938" r:id="rId18"/>
    <p:sldId id="939" r:id="rId19"/>
    <p:sldId id="940" r:id="rId20"/>
    <p:sldId id="941" r:id="rId21"/>
    <p:sldId id="950" r:id="rId22"/>
    <p:sldId id="1015" r:id="rId23"/>
    <p:sldId id="1016" r:id="rId24"/>
    <p:sldId id="1017" r:id="rId25"/>
    <p:sldId id="1012" r:id="rId26"/>
    <p:sldId id="1013" r:id="rId27"/>
    <p:sldId id="1026" r:id="rId28"/>
    <p:sldId id="1018" r:id="rId29"/>
    <p:sldId id="775" r:id="rId30"/>
    <p:sldId id="1024" r:id="rId31"/>
    <p:sldId id="881" r:id="rId32"/>
    <p:sldId id="942" r:id="rId33"/>
    <p:sldId id="1009" r:id="rId34"/>
    <p:sldId id="1008" r:id="rId35"/>
    <p:sldId id="1025" r:id="rId36"/>
    <p:sldId id="944" r:id="rId37"/>
    <p:sldId id="265" r:id="rId38"/>
    <p:sldId id="102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55"/>
    <p:restoredTop sz="96327"/>
  </p:normalViewPr>
  <p:slideViewPr>
    <p:cSldViewPr snapToGrid="0">
      <p:cViewPr>
        <p:scale>
          <a:sx n="93" d="100"/>
          <a:sy n="93" d="100"/>
        </p:scale>
        <p:origin x="1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6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4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1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1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2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3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53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2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4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microsoft.com/office/2007/relationships/hdphoto" Target="../media/hdphoto7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microsoft.com/office/2007/relationships/hdphoto" Target="../media/hdphoto12.wdp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19.png"/><Relationship Id="rId7" Type="http://schemas.microsoft.com/office/2007/relationships/hdphoto" Target="../media/hdphoto1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1.tiff"/><Relationship Id="rId5" Type="http://schemas.openxmlformats.org/officeDocument/2006/relationships/image" Target="../media/image48.tiff"/><Relationship Id="rId10" Type="http://schemas.openxmlformats.org/officeDocument/2006/relationships/image" Target="../media/image22.jpeg"/><Relationship Id="rId4" Type="http://schemas.microsoft.com/office/2007/relationships/hdphoto" Target="../media/hdphoto9.wdp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8.tiff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0" Type="http://schemas.openxmlformats.org/officeDocument/2006/relationships/image" Target="../media/image11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8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309145-5FAD-DC8D-BD1E-CFD93D868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cating a cell type in breast tissue using spatial transcriptomics data">
            <a:extLst>
              <a:ext uri="{FF2B5EF4-FFF2-40B4-BE49-F238E27FC236}">
                <a16:creationId xmlns:a16="http://schemas.microsoft.com/office/drawing/2014/main" id="{BE17C2F9-79B7-CCD1-A4C7-BA3C036C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7" y="669851"/>
            <a:ext cx="5636178" cy="55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entifying Cell-type from Breast Cancer Tissue Spatial Transcriptomics Data using K-means Clustering, tSNE, and Wilcox-test">
            <a:extLst>
              <a:ext uri="{FF2B5EF4-FFF2-40B4-BE49-F238E27FC236}">
                <a16:creationId xmlns:a16="http://schemas.microsoft.com/office/drawing/2014/main" id="{B5604BCA-3A46-BB21-6B49-7A513698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9055"/>
            <a:ext cx="5818363" cy="33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316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F2B6-DBC5-C9A2-2243-C6CA2915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742D-3077-93F2-BDCF-23682295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“reference-based deconvolution” on this data?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CA495A-BA6A-66AB-708E-1B18DB76B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916659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Reference 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A3C0A-FEA4-1EEC-C7D4-6E1D1DF07990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3403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4FDC5-86C0-8E41-9CB4-0CEE519A2EB8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706D3E-CCE2-DE46-9D82-EEA5BFF19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6769F18-5542-274B-ADD2-2168770F6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A004D0-BB36-B54D-B4A7-A217F80AB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25881C-16B9-0C46-8134-1DC3FB5ED6DA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17A2BE9-EBE1-6641-B98B-41AC341A3D9B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E3B67E-5E95-CF43-874A-07C55606F2E9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8B135F-1E65-354F-A995-A145EFBAD548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FDB940-49B7-7042-A46F-24581C186AAE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CB9D453-FB4D-A04A-84C3-95E8856C4EAA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F22B0A-5376-8D48-93B6-61355ED6F0FA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1F9ECD-DC81-2549-8A42-C3C715A23F39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B0CCD9-8214-154E-A37E-5BC9D86622D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C0D442D-228A-8C4E-A6E7-1C4A59C11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5CCD60-A97A-9040-AB48-D629941CC9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EB4E543-3BD6-5C4B-A77F-51E1FDBBE65B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3FA2C3-7380-9543-A4CA-35D7F73FCE44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STdeconvolve builds on Latent Dirichlet Allocation (LDA) to estimate cell-type specific gene expression profiles </a:t>
            </a:r>
            <a:br>
              <a:rPr lang="en-US" sz="3200"/>
            </a:br>
            <a:r>
              <a:rPr lang="en-US" sz="320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T8 Expression in Breast Cancer">
            <a:extLst>
              <a:ext uri="{FF2B5EF4-FFF2-40B4-BE49-F238E27FC236}">
                <a16:creationId xmlns:a16="http://schemas.microsoft.com/office/drawing/2014/main" id="{69690DAA-3BCD-C7B7-DEB8-5DEBDEE6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85" y="404037"/>
            <a:ext cx="4510054" cy="60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ll type exploration using differential gene expression analyses">
            <a:extLst>
              <a:ext uri="{FF2B5EF4-FFF2-40B4-BE49-F238E27FC236}">
                <a16:creationId xmlns:a16="http://schemas.microsoft.com/office/drawing/2014/main" id="{1EFA4230-32D3-BF3D-34AF-3426A604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61" y="404036"/>
            <a:ext cx="4417072" cy="60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188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Hands-on component: Visualizing results from STdeconvolve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seq(2, 9, by = 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CE53-7B5C-1B67-11D7-9C185907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interpreting our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0D864A-F770-A365-9488-1226C9D6B90C}"/>
              </a:ext>
            </a:extLst>
          </p:cNvPr>
          <p:cNvCxnSpPr/>
          <p:nvPr/>
        </p:nvCxnSpPr>
        <p:spPr>
          <a:xfrm>
            <a:off x="1734759" y="228843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F85A5A-E461-2D47-2F55-922C5594C6D8}"/>
              </a:ext>
            </a:extLst>
          </p:cNvPr>
          <p:cNvCxnSpPr>
            <a:cxnSpLocks/>
          </p:cNvCxnSpPr>
          <p:nvPr/>
        </p:nvCxnSpPr>
        <p:spPr>
          <a:xfrm flipH="1">
            <a:off x="1734759" y="578829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1F7FF9-4E71-55D6-29DD-FDAD77103D70}"/>
              </a:ext>
            </a:extLst>
          </p:cNvPr>
          <p:cNvSpPr txBox="1"/>
          <p:nvPr/>
        </p:nvSpPr>
        <p:spPr>
          <a:xfrm>
            <a:off x="4454295" y="57677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E92FA-98F4-C7E4-A14B-58D952421E01}"/>
              </a:ext>
            </a:extLst>
          </p:cNvPr>
          <p:cNvSpPr txBox="1"/>
          <p:nvPr/>
        </p:nvSpPr>
        <p:spPr>
          <a:xfrm rot="16200000">
            <a:off x="1413790" y="237162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B078C-D816-BDA6-AB28-806EC9ABD67D}"/>
              </a:ext>
            </a:extLst>
          </p:cNvPr>
          <p:cNvSpPr/>
          <p:nvPr/>
        </p:nvSpPr>
        <p:spPr>
          <a:xfrm>
            <a:off x="4666986" y="3374568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87DC5-9D50-FCC4-B5EB-285AD8A7436E}"/>
              </a:ext>
            </a:extLst>
          </p:cNvPr>
          <p:cNvSpPr/>
          <p:nvPr/>
        </p:nvSpPr>
        <p:spPr>
          <a:xfrm>
            <a:off x="4266862" y="301489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5FA5C1-531F-7862-95F2-143890BBE60E}"/>
              </a:ext>
            </a:extLst>
          </p:cNvPr>
          <p:cNvSpPr/>
          <p:nvPr/>
        </p:nvSpPr>
        <p:spPr>
          <a:xfrm>
            <a:off x="4732247" y="293328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7D1483-A79A-92B2-61FB-B5B3C328930A}"/>
              </a:ext>
            </a:extLst>
          </p:cNvPr>
          <p:cNvSpPr/>
          <p:nvPr/>
        </p:nvSpPr>
        <p:spPr>
          <a:xfrm>
            <a:off x="5161352" y="3335984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C4C08-8E9A-7395-398A-F7C24E331AC8}"/>
              </a:ext>
            </a:extLst>
          </p:cNvPr>
          <p:cNvSpPr/>
          <p:nvPr/>
        </p:nvSpPr>
        <p:spPr>
          <a:xfrm>
            <a:off x="2318126" y="5288434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991651-FB40-FA7D-CA5E-C80AE1BFEEC2}"/>
              </a:ext>
            </a:extLst>
          </p:cNvPr>
          <p:cNvSpPr/>
          <p:nvPr/>
        </p:nvSpPr>
        <p:spPr>
          <a:xfrm>
            <a:off x="2410108" y="4830790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208446-80E0-431A-71EE-DCC4DE40E352}"/>
              </a:ext>
            </a:extLst>
          </p:cNvPr>
          <p:cNvSpPr/>
          <p:nvPr/>
        </p:nvSpPr>
        <p:spPr>
          <a:xfrm>
            <a:off x="2896503" y="4830789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EF3581-5379-B046-BB52-FFFF0E006A92}"/>
              </a:ext>
            </a:extLst>
          </p:cNvPr>
          <p:cNvSpPr/>
          <p:nvPr/>
        </p:nvSpPr>
        <p:spPr>
          <a:xfrm>
            <a:off x="1961714" y="5032512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A147E2-41AC-F7A0-C702-0B5E065AE3F6}"/>
              </a:ext>
            </a:extLst>
          </p:cNvPr>
          <p:cNvSpPr/>
          <p:nvPr/>
        </p:nvSpPr>
        <p:spPr>
          <a:xfrm>
            <a:off x="2478374" y="4373147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CEBA97-61D9-0770-D615-51A9F7D53254}"/>
              </a:ext>
            </a:extLst>
          </p:cNvPr>
          <p:cNvSpPr/>
          <p:nvPr/>
        </p:nvSpPr>
        <p:spPr>
          <a:xfrm rot="7112069">
            <a:off x="4505405" y="36858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996FC7-CD7F-17DC-1497-3F70EEB5C500}"/>
              </a:ext>
            </a:extLst>
          </p:cNvPr>
          <p:cNvSpPr/>
          <p:nvPr/>
        </p:nvSpPr>
        <p:spPr>
          <a:xfrm rot="7112069">
            <a:off x="4511853" y="40931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E2C8BA-EDCA-98E5-063F-0F12D00EDC1A}"/>
              </a:ext>
            </a:extLst>
          </p:cNvPr>
          <p:cNvSpPr/>
          <p:nvPr/>
        </p:nvSpPr>
        <p:spPr>
          <a:xfrm rot="7112069">
            <a:off x="4208049" y="460349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408A3F-CD0A-4411-8D8C-795AF4B63712}"/>
              </a:ext>
            </a:extLst>
          </p:cNvPr>
          <p:cNvSpPr/>
          <p:nvPr/>
        </p:nvSpPr>
        <p:spPr>
          <a:xfrm rot="7112069">
            <a:off x="4977238" y="401153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4944D8-ECFA-A9F2-185A-7249CD39E3EA}"/>
              </a:ext>
            </a:extLst>
          </p:cNvPr>
          <p:cNvSpPr/>
          <p:nvPr/>
        </p:nvSpPr>
        <p:spPr>
          <a:xfrm rot="7112069">
            <a:off x="4046468" y="420236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2D00-72C2-B6A0-EB64-AF1B33122804}"/>
              </a:ext>
            </a:extLst>
          </p:cNvPr>
          <p:cNvSpPr/>
          <p:nvPr/>
        </p:nvSpPr>
        <p:spPr>
          <a:xfrm rot="17568661">
            <a:off x="2787684" y="22770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D6AC6-25A8-0292-8B49-2735C2BC33BA}"/>
              </a:ext>
            </a:extLst>
          </p:cNvPr>
          <p:cNvSpPr/>
          <p:nvPr/>
        </p:nvSpPr>
        <p:spPr>
          <a:xfrm rot="17568661">
            <a:off x="2794132" y="26843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F2302B-2A11-D677-1B42-DF53B8103F42}"/>
              </a:ext>
            </a:extLst>
          </p:cNvPr>
          <p:cNvSpPr/>
          <p:nvPr/>
        </p:nvSpPr>
        <p:spPr>
          <a:xfrm rot="17568661">
            <a:off x="2750278" y="3136353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14CEFB-C31B-9A0B-A6F4-88E87AFC3518}"/>
              </a:ext>
            </a:extLst>
          </p:cNvPr>
          <p:cNvSpPr/>
          <p:nvPr/>
        </p:nvSpPr>
        <p:spPr>
          <a:xfrm rot="17568661">
            <a:off x="3234512" y="268438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248C52-C001-C080-2BB4-64FDAD7D88E4}"/>
              </a:ext>
            </a:extLst>
          </p:cNvPr>
          <p:cNvSpPr/>
          <p:nvPr/>
        </p:nvSpPr>
        <p:spPr>
          <a:xfrm rot="17568661">
            <a:off x="2328747" y="279360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7B168E-68D9-4150-C04F-CECB05C53355}"/>
              </a:ext>
            </a:extLst>
          </p:cNvPr>
          <p:cNvCxnSpPr/>
          <p:nvPr/>
        </p:nvCxnSpPr>
        <p:spPr>
          <a:xfrm>
            <a:off x="7267044" y="224577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680071-C85F-3D21-B6EB-EB3A0CD18021}"/>
              </a:ext>
            </a:extLst>
          </p:cNvPr>
          <p:cNvCxnSpPr>
            <a:cxnSpLocks/>
          </p:cNvCxnSpPr>
          <p:nvPr/>
        </p:nvCxnSpPr>
        <p:spPr>
          <a:xfrm flipH="1">
            <a:off x="7267044" y="574563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A3315F-87D5-F555-A879-CD668B27DC50}"/>
              </a:ext>
            </a:extLst>
          </p:cNvPr>
          <p:cNvSpPr txBox="1"/>
          <p:nvPr/>
        </p:nvSpPr>
        <p:spPr>
          <a:xfrm>
            <a:off x="9986580" y="572513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2405C-B174-FFEA-DBE0-9A4B3027105F}"/>
              </a:ext>
            </a:extLst>
          </p:cNvPr>
          <p:cNvSpPr txBox="1"/>
          <p:nvPr/>
        </p:nvSpPr>
        <p:spPr>
          <a:xfrm rot="16200000">
            <a:off x="6946075" y="232896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F2160C-4C43-14B9-CB96-AEB97A250B25}"/>
              </a:ext>
            </a:extLst>
          </p:cNvPr>
          <p:cNvSpPr/>
          <p:nvPr/>
        </p:nvSpPr>
        <p:spPr>
          <a:xfrm>
            <a:off x="10199271" y="3331908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8FCB55-0992-358E-C6D4-A7B8E8E0ED19}"/>
              </a:ext>
            </a:extLst>
          </p:cNvPr>
          <p:cNvSpPr/>
          <p:nvPr/>
        </p:nvSpPr>
        <p:spPr>
          <a:xfrm>
            <a:off x="9799147" y="2972235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EE10FC-4116-820C-83A4-A06212977581}"/>
              </a:ext>
            </a:extLst>
          </p:cNvPr>
          <p:cNvSpPr/>
          <p:nvPr/>
        </p:nvSpPr>
        <p:spPr>
          <a:xfrm>
            <a:off x="10264532" y="28906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0ECB43-2A92-3C25-DEF1-58370192DCEB}"/>
              </a:ext>
            </a:extLst>
          </p:cNvPr>
          <p:cNvSpPr/>
          <p:nvPr/>
        </p:nvSpPr>
        <p:spPr>
          <a:xfrm>
            <a:off x="10693637" y="329332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7E0034-3EBA-5337-AF59-6E23AA7B3CAC}"/>
              </a:ext>
            </a:extLst>
          </p:cNvPr>
          <p:cNvSpPr/>
          <p:nvPr/>
        </p:nvSpPr>
        <p:spPr>
          <a:xfrm>
            <a:off x="7850411" y="524577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3347FC8-9284-A460-8831-58ECA8851FDC}"/>
              </a:ext>
            </a:extLst>
          </p:cNvPr>
          <p:cNvSpPr/>
          <p:nvPr/>
        </p:nvSpPr>
        <p:spPr>
          <a:xfrm>
            <a:off x="7942393" y="4788130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6AA436-6042-B7A4-BC1B-54FF40A28B63}"/>
              </a:ext>
            </a:extLst>
          </p:cNvPr>
          <p:cNvSpPr/>
          <p:nvPr/>
        </p:nvSpPr>
        <p:spPr>
          <a:xfrm>
            <a:off x="8428788" y="4788129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14E3A32-B133-C497-BBDD-B224E373EC88}"/>
              </a:ext>
            </a:extLst>
          </p:cNvPr>
          <p:cNvSpPr/>
          <p:nvPr/>
        </p:nvSpPr>
        <p:spPr>
          <a:xfrm>
            <a:off x="7493999" y="4989852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391A83-0928-2FB4-75F4-B737F20CF287}"/>
              </a:ext>
            </a:extLst>
          </p:cNvPr>
          <p:cNvSpPr/>
          <p:nvPr/>
        </p:nvSpPr>
        <p:spPr>
          <a:xfrm>
            <a:off x="8010659" y="4330487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93A9336-E4FD-AE9D-F8E0-F8838727F632}"/>
              </a:ext>
            </a:extLst>
          </p:cNvPr>
          <p:cNvSpPr/>
          <p:nvPr/>
        </p:nvSpPr>
        <p:spPr>
          <a:xfrm rot="7112069">
            <a:off x="10037690" y="364318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6C2B16-2765-8C9B-7600-8B5DDBDF0409}"/>
              </a:ext>
            </a:extLst>
          </p:cNvPr>
          <p:cNvSpPr/>
          <p:nvPr/>
        </p:nvSpPr>
        <p:spPr>
          <a:xfrm rot="7112069">
            <a:off x="10044138" y="405048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5AA007-8DB1-C60B-7D60-32E222D974E1}"/>
              </a:ext>
            </a:extLst>
          </p:cNvPr>
          <p:cNvSpPr/>
          <p:nvPr/>
        </p:nvSpPr>
        <p:spPr>
          <a:xfrm rot="7112069">
            <a:off x="9740334" y="456083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31DC641-2AFB-A5DD-D83A-BC1E4AE4F22D}"/>
              </a:ext>
            </a:extLst>
          </p:cNvPr>
          <p:cNvSpPr/>
          <p:nvPr/>
        </p:nvSpPr>
        <p:spPr>
          <a:xfrm rot="7112069">
            <a:off x="10509523" y="396887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8DB159-E93D-DDB7-238B-A9DD78E09BE8}"/>
              </a:ext>
            </a:extLst>
          </p:cNvPr>
          <p:cNvSpPr/>
          <p:nvPr/>
        </p:nvSpPr>
        <p:spPr>
          <a:xfrm rot="7112069">
            <a:off x="9578753" y="415970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F4C8BD-3ABA-B47B-F122-F845CA67178E}"/>
              </a:ext>
            </a:extLst>
          </p:cNvPr>
          <p:cNvSpPr/>
          <p:nvPr/>
        </p:nvSpPr>
        <p:spPr>
          <a:xfrm rot="17568661">
            <a:off x="8319969" y="22344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7E76E5B-6208-1C18-1787-B448218AA4BA}"/>
              </a:ext>
            </a:extLst>
          </p:cNvPr>
          <p:cNvSpPr/>
          <p:nvPr/>
        </p:nvSpPr>
        <p:spPr>
          <a:xfrm rot="17568661">
            <a:off x="8326417" y="2641726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85BD17-3630-49F8-BA33-952E7886DB13}"/>
              </a:ext>
            </a:extLst>
          </p:cNvPr>
          <p:cNvSpPr/>
          <p:nvPr/>
        </p:nvSpPr>
        <p:spPr>
          <a:xfrm rot="17568661">
            <a:off x="8282563" y="3093693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9DC0FAA-C8CF-8656-F5FB-4F4C006D18D6}"/>
              </a:ext>
            </a:extLst>
          </p:cNvPr>
          <p:cNvSpPr/>
          <p:nvPr/>
        </p:nvSpPr>
        <p:spPr>
          <a:xfrm rot="17568661">
            <a:off x="8766797" y="264172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38848A1-92B3-B68E-DEF8-E24F8EF310C1}"/>
              </a:ext>
            </a:extLst>
          </p:cNvPr>
          <p:cNvSpPr/>
          <p:nvPr/>
        </p:nvSpPr>
        <p:spPr>
          <a:xfrm rot="17568661">
            <a:off x="7861032" y="275094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D13760-5CBD-3D2D-433C-A66E8100ACA4}"/>
              </a:ext>
            </a:extLst>
          </p:cNvPr>
          <p:cNvSpPr txBox="1"/>
          <p:nvPr/>
        </p:nvSpPr>
        <p:spPr>
          <a:xfrm>
            <a:off x="8902592" y="1584059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Gene 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D4995D-890F-E92B-9FA1-8FCC801CE4CB}"/>
              </a:ext>
            </a:extLst>
          </p:cNvPr>
          <p:cNvSpPr txBox="1"/>
          <p:nvPr/>
        </p:nvSpPr>
        <p:spPr>
          <a:xfrm>
            <a:off x="3106464" y="1594039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70154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FE31-0F56-D2F4-F795-829436A5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5388-DFC2-3DF2-A94D-1DCD6D7D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interpreting our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1E5E00-B993-16E8-99BB-CEAF4351B971}"/>
              </a:ext>
            </a:extLst>
          </p:cNvPr>
          <p:cNvCxnSpPr/>
          <p:nvPr/>
        </p:nvCxnSpPr>
        <p:spPr>
          <a:xfrm>
            <a:off x="1734759" y="228843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1095E5-A0AD-E60A-55AE-E1FEF199CC8E}"/>
              </a:ext>
            </a:extLst>
          </p:cNvPr>
          <p:cNvCxnSpPr>
            <a:cxnSpLocks/>
          </p:cNvCxnSpPr>
          <p:nvPr/>
        </p:nvCxnSpPr>
        <p:spPr>
          <a:xfrm flipH="1">
            <a:off x="1734759" y="578829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368F6F1-A881-12D4-818F-32E03B840934}"/>
              </a:ext>
            </a:extLst>
          </p:cNvPr>
          <p:cNvSpPr txBox="1"/>
          <p:nvPr/>
        </p:nvSpPr>
        <p:spPr>
          <a:xfrm>
            <a:off x="4454295" y="576779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19FC2-9777-1855-DF98-FD32D58560D7}"/>
              </a:ext>
            </a:extLst>
          </p:cNvPr>
          <p:cNvSpPr txBox="1"/>
          <p:nvPr/>
        </p:nvSpPr>
        <p:spPr>
          <a:xfrm rot="16200000">
            <a:off x="1413790" y="237162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AD4676-CBBF-1A62-8315-37E91F50AC3F}"/>
              </a:ext>
            </a:extLst>
          </p:cNvPr>
          <p:cNvSpPr/>
          <p:nvPr/>
        </p:nvSpPr>
        <p:spPr>
          <a:xfrm>
            <a:off x="4666986" y="3374568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28A69F-C180-7CAE-E6FE-E6FF1E9588AC}"/>
              </a:ext>
            </a:extLst>
          </p:cNvPr>
          <p:cNvSpPr/>
          <p:nvPr/>
        </p:nvSpPr>
        <p:spPr>
          <a:xfrm>
            <a:off x="4266862" y="301489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20857E-4C75-3392-DB83-BFC0B0E7DFCC}"/>
              </a:ext>
            </a:extLst>
          </p:cNvPr>
          <p:cNvSpPr/>
          <p:nvPr/>
        </p:nvSpPr>
        <p:spPr>
          <a:xfrm>
            <a:off x="4732247" y="293328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F2E1AD-196D-0ACA-770B-FC7855AA41BD}"/>
              </a:ext>
            </a:extLst>
          </p:cNvPr>
          <p:cNvSpPr/>
          <p:nvPr/>
        </p:nvSpPr>
        <p:spPr>
          <a:xfrm>
            <a:off x="5161352" y="3335984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52C47B-216B-5E83-6090-8A71ECFD7A24}"/>
              </a:ext>
            </a:extLst>
          </p:cNvPr>
          <p:cNvSpPr/>
          <p:nvPr/>
        </p:nvSpPr>
        <p:spPr>
          <a:xfrm>
            <a:off x="2318126" y="5288434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16DF5-9F6C-0453-D339-647306DE5DFC}"/>
              </a:ext>
            </a:extLst>
          </p:cNvPr>
          <p:cNvSpPr/>
          <p:nvPr/>
        </p:nvSpPr>
        <p:spPr>
          <a:xfrm>
            <a:off x="2410108" y="4830790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CA7C2-2BFB-C4C5-828C-F293BD5FE384}"/>
              </a:ext>
            </a:extLst>
          </p:cNvPr>
          <p:cNvSpPr/>
          <p:nvPr/>
        </p:nvSpPr>
        <p:spPr>
          <a:xfrm>
            <a:off x="2896503" y="4830789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13AF2E-DAD8-078F-8F4E-BC753AA7E2CB}"/>
              </a:ext>
            </a:extLst>
          </p:cNvPr>
          <p:cNvSpPr/>
          <p:nvPr/>
        </p:nvSpPr>
        <p:spPr>
          <a:xfrm>
            <a:off x="1961714" y="5032512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60B185-9895-0900-555A-D08D9DF8B42F}"/>
              </a:ext>
            </a:extLst>
          </p:cNvPr>
          <p:cNvSpPr/>
          <p:nvPr/>
        </p:nvSpPr>
        <p:spPr>
          <a:xfrm>
            <a:off x="2478374" y="4373147"/>
            <a:ext cx="323163" cy="323163"/>
          </a:xfrm>
          <a:prstGeom prst="ellipse">
            <a:avLst/>
          </a:prstGeom>
          <a:solidFill>
            <a:srgbClr val="0070C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48BE9B-70FF-6934-15AF-2BB02F12FA8C}"/>
              </a:ext>
            </a:extLst>
          </p:cNvPr>
          <p:cNvSpPr/>
          <p:nvPr/>
        </p:nvSpPr>
        <p:spPr>
          <a:xfrm rot="7112069">
            <a:off x="4505405" y="36858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3672FB-4281-3D01-0E62-5CA5DE8CB50B}"/>
              </a:ext>
            </a:extLst>
          </p:cNvPr>
          <p:cNvSpPr/>
          <p:nvPr/>
        </p:nvSpPr>
        <p:spPr>
          <a:xfrm rot="7112069">
            <a:off x="4511853" y="4093145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17A813-A214-2245-D1E5-3F0235076A65}"/>
              </a:ext>
            </a:extLst>
          </p:cNvPr>
          <p:cNvSpPr/>
          <p:nvPr/>
        </p:nvSpPr>
        <p:spPr>
          <a:xfrm rot="7112069">
            <a:off x="4208049" y="4603491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B0E038-C410-6E90-2956-9F6114BEA839}"/>
              </a:ext>
            </a:extLst>
          </p:cNvPr>
          <p:cNvSpPr/>
          <p:nvPr/>
        </p:nvSpPr>
        <p:spPr>
          <a:xfrm rot="7112069">
            <a:off x="4977238" y="4011536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852F98-27F7-81F1-746F-76021D5A6C78}"/>
              </a:ext>
            </a:extLst>
          </p:cNvPr>
          <p:cNvSpPr/>
          <p:nvPr/>
        </p:nvSpPr>
        <p:spPr>
          <a:xfrm rot="7112069">
            <a:off x="4046468" y="4202363"/>
            <a:ext cx="323163" cy="323163"/>
          </a:xfrm>
          <a:prstGeom prst="ellipse">
            <a:avLst/>
          </a:prstGeom>
          <a:solidFill>
            <a:srgbClr val="FF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F82F30-C9D4-393E-8781-698E46BF34F2}"/>
              </a:ext>
            </a:extLst>
          </p:cNvPr>
          <p:cNvSpPr/>
          <p:nvPr/>
        </p:nvSpPr>
        <p:spPr>
          <a:xfrm rot="17568661">
            <a:off x="2787684" y="22770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1792ED-14DA-F7C5-4179-2B1A4FF2FECD}"/>
              </a:ext>
            </a:extLst>
          </p:cNvPr>
          <p:cNvSpPr/>
          <p:nvPr/>
        </p:nvSpPr>
        <p:spPr>
          <a:xfrm rot="17568661">
            <a:off x="2794132" y="2684386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DC1084-FF02-D486-5A55-039B8AF4AE9D}"/>
              </a:ext>
            </a:extLst>
          </p:cNvPr>
          <p:cNvSpPr/>
          <p:nvPr/>
        </p:nvSpPr>
        <p:spPr>
          <a:xfrm rot="17568661">
            <a:off x="2750278" y="3136353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49C30F-FBC3-BE73-2F38-84AD6B7196EF}"/>
              </a:ext>
            </a:extLst>
          </p:cNvPr>
          <p:cNvSpPr/>
          <p:nvPr/>
        </p:nvSpPr>
        <p:spPr>
          <a:xfrm rot="17568661">
            <a:off x="3234512" y="268438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2EF3A9-C2B2-711D-5FE6-6EDD03D1E6A5}"/>
              </a:ext>
            </a:extLst>
          </p:cNvPr>
          <p:cNvSpPr/>
          <p:nvPr/>
        </p:nvSpPr>
        <p:spPr>
          <a:xfrm rot="17568661">
            <a:off x="2328747" y="2793604"/>
            <a:ext cx="323163" cy="323163"/>
          </a:xfrm>
          <a:prstGeom prst="ellipse">
            <a:avLst/>
          </a:prstGeom>
          <a:solidFill>
            <a:srgbClr val="00B05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212986-A68E-F761-CA4E-1AEF32A935F5}"/>
              </a:ext>
            </a:extLst>
          </p:cNvPr>
          <p:cNvCxnSpPr/>
          <p:nvPr/>
        </p:nvCxnSpPr>
        <p:spPr>
          <a:xfrm>
            <a:off x="7267044" y="2245771"/>
            <a:ext cx="0" cy="34998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A826D4-1546-153C-039C-9B6CF8CFD1C1}"/>
              </a:ext>
            </a:extLst>
          </p:cNvPr>
          <p:cNvCxnSpPr>
            <a:cxnSpLocks/>
          </p:cNvCxnSpPr>
          <p:nvPr/>
        </p:nvCxnSpPr>
        <p:spPr>
          <a:xfrm flipH="1">
            <a:off x="7267044" y="5745635"/>
            <a:ext cx="3525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42AC7C-312A-8F6D-B0CF-E07063FA7506}"/>
              </a:ext>
            </a:extLst>
          </p:cNvPr>
          <p:cNvSpPr txBox="1"/>
          <p:nvPr/>
        </p:nvSpPr>
        <p:spPr>
          <a:xfrm>
            <a:off x="9986580" y="5725130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tSNE1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4E069-07A8-737F-BB3E-9D59F5792237}"/>
              </a:ext>
            </a:extLst>
          </p:cNvPr>
          <p:cNvSpPr txBox="1"/>
          <p:nvPr/>
        </p:nvSpPr>
        <p:spPr>
          <a:xfrm rot="16200000">
            <a:off x="6946075" y="2328967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tSNE</a:t>
            </a:r>
            <a:r>
              <a:rPr lang="en-US" sz="2400" dirty="0"/>
              <a:t> 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49545C-9548-B011-95AF-BF5AEACE81A8}"/>
              </a:ext>
            </a:extLst>
          </p:cNvPr>
          <p:cNvSpPr/>
          <p:nvPr/>
        </p:nvSpPr>
        <p:spPr>
          <a:xfrm>
            <a:off x="10199271" y="3331908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62C1D0-3CAE-D9C6-C609-050D4BA5B1E6}"/>
              </a:ext>
            </a:extLst>
          </p:cNvPr>
          <p:cNvSpPr/>
          <p:nvPr/>
        </p:nvSpPr>
        <p:spPr>
          <a:xfrm>
            <a:off x="9799147" y="297223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9BCE1F-563D-738D-1BAB-3277E1E8317A}"/>
              </a:ext>
            </a:extLst>
          </p:cNvPr>
          <p:cNvSpPr/>
          <p:nvPr/>
        </p:nvSpPr>
        <p:spPr>
          <a:xfrm>
            <a:off x="10264532" y="2890626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5B5C1B-3D61-84BC-6068-16F6BE4060B3}"/>
              </a:ext>
            </a:extLst>
          </p:cNvPr>
          <p:cNvSpPr/>
          <p:nvPr/>
        </p:nvSpPr>
        <p:spPr>
          <a:xfrm>
            <a:off x="10693637" y="3293324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47FC44-A199-AE50-51CC-1220C43A6669}"/>
              </a:ext>
            </a:extLst>
          </p:cNvPr>
          <p:cNvSpPr/>
          <p:nvPr/>
        </p:nvSpPr>
        <p:spPr>
          <a:xfrm>
            <a:off x="7850411" y="5245774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67F99F-788F-B84A-10FB-6EEFF4E47412}"/>
              </a:ext>
            </a:extLst>
          </p:cNvPr>
          <p:cNvSpPr/>
          <p:nvPr/>
        </p:nvSpPr>
        <p:spPr>
          <a:xfrm>
            <a:off x="7942393" y="4788130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9B3E71-27B2-A132-A8BE-2DBC7AA6AD5C}"/>
              </a:ext>
            </a:extLst>
          </p:cNvPr>
          <p:cNvSpPr/>
          <p:nvPr/>
        </p:nvSpPr>
        <p:spPr>
          <a:xfrm>
            <a:off x="8428788" y="4788129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01DCC0-C49E-96E0-0410-D16C261E8D24}"/>
              </a:ext>
            </a:extLst>
          </p:cNvPr>
          <p:cNvSpPr/>
          <p:nvPr/>
        </p:nvSpPr>
        <p:spPr>
          <a:xfrm>
            <a:off x="7493999" y="4989852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1F7BCDA-B01C-92C8-FD8A-993FCB837F09}"/>
              </a:ext>
            </a:extLst>
          </p:cNvPr>
          <p:cNvSpPr/>
          <p:nvPr/>
        </p:nvSpPr>
        <p:spPr>
          <a:xfrm>
            <a:off x="8010659" y="4330487"/>
            <a:ext cx="323163" cy="323163"/>
          </a:xfrm>
          <a:prstGeom prst="ellipse">
            <a:avLst/>
          </a:prstGeom>
          <a:solidFill>
            <a:schemeClr val="accent3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93D2B0-C050-D470-1CE8-862B4B0F3F73}"/>
              </a:ext>
            </a:extLst>
          </p:cNvPr>
          <p:cNvSpPr/>
          <p:nvPr/>
        </p:nvSpPr>
        <p:spPr>
          <a:xfrm rot="7112069">
            <a:off x="10037690" y="364318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40AEECB-7B94-859A-A112-41FA8CFE65C9}"/>
              </a:ext>
            </a:extLst>
          </p:cNvPr>
          <p:cNvSpPr/>
          <p:nvPr/>
        </p:nvSpPr>
        <p:spPr>
          <a:xfrm rot="7112069">
            <a:off x="10044138" y="4050485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1A68DA-4D65-F48F-C06D-D112F08535D5}"/>
              </a:ext>
            </a:extLst>
          </p:cNvPr>
          <p:cNvSpPr/>
          <p:nvPr/>
        </p:nvSpPr>
        <p:spPr>
          <a:xfrm rot="7112069">
            <a:off x="9740334" y="4560831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397A60-3EB2-F688-C0EC-46DF7968CE15}"/>
              </a:ext>
            </a:extLst>
          </p:cNvPr>
          <p:cNvSpPr/>
          <p:nvPr/>
        </p:nvSpPr>
        <p:spPr>
          <a:xfrm rot="7112069">
            <a:off x="10509523" y="3968876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AC696E-4091-6837-FD42-08427C53567F}"/>
              </a:ext>
            </a:extLst>
          </p:cNvPr>
          <p:cNvSpPr/>
          <p:nvPr/>
        </p:nvSpPr>
        <p:spPr>
          <a:xfrm rot="7112069">
            <a:off x="9578753" y="4159703"/>
            <a:ext cx="323163" cy="323163"/>
          </a:xfrm>
          <a:prstGeom prst="ellipse">
            <a:avLst/>
          </a:prstGeom>
          <a:solidFill>
            <a:srgbClr val="FF9B9D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B9412E-6C89-974D-7075-3BB0FC11EF8D}"/>
              </a:ext>
            </a:extLst>
          </p:cNvPr>
          <p:cNvSpPr/>
          <p:nvPr/>
        </p:nvSpPr>
        <p:spPr>
          <a:xfrm rot="17568661">
            <a:off x="8319969" y="2234426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F69E848-94C8-6448-A2B2-C19DFA91A84F}"/>
              </a:ext>
            </a:extLst>
          </p:cNvPr>
          <p:cNvSpPr/>
          <p:nvPr/>
        </p:nvSpPr>
        <p:spPr>
          <a:xfrm rot="17568661">
            <a:off x="8326417" y="2641726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247799-A2D0-E167-81B9-1E4126D737D3}"/>
              </a:ext>
            </a:extLst>
          </p:cNvPr>
          <p:cNvSpPr/>
          <p:nvPr/>
        </p:nvSpPr>
        <p:spPr>
          <a:xfrm rot="17568661">
            <a:off x="8282563" y="3093693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3CCF7E-72F6-D0B5-DFCF-9D997F6CDE26}"/>
              </a:ext>
            </a:extLst>
          </p:cNvPr>
          <p:cNvSpPr/>
          <p:nvPr/>
        </p:nvSpPr>
        <p:spPr>
          <a:xfrm rot="17568661">
            <a:off x="8766797" y="2641724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FA97AF-F6BC-1E7A-4326-FAE39219CDFA}"/>
              </a:ext>
            </a:extLst>
          </p:cNvPr>
          <p:cNvSpPr/>
          <p:nvPr/>
        </p:nvSpPr>
        <p:spPr>
          <a:xfrm rot="17568661">
            <a:off x="7861032" y="2750944"/>
            <a:ext cx="323163" cy="323163"/>
          </a:xfrm>
          <a:prstGeom prst="ellipse">
            <a:avLst/>
          </a:prstGeom>
          <a:solidFill>
            <a:srgbClr val="C00000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63A4CB-00BF-B2E7-9741-D7355AA9EF58}"/>
              </a:ext>
            </a:extLst>
          </p:cNvPr>
          <p:cNvSpPr txBox="1"/>
          <p:nvPr/>
        </p:nvSpPr>
        <p:spPr>
          <a:xfrm>
            <a:off x="8902592" y="1584059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Gene 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E3434C-2833-BC9C-8E10-9D2A4FE4CB53}"/>
              </a:ext>
            </a:extLst>
          </p:cNvPr>
          <p:cNvSpPr txBox="1"/>
          <p:nvPr/>
        </p:nvSpPr>
        <p:spPr>
          <a:xfrm>
            <a:off x="3106464" y="1594039"/>
            <a:ext cx="1263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77927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5526</TotalTime>
  <Words>1368</Words>
  <Application>Microsoft Macintosh PowerPoint</Application>
  <PresentationFormat>Widescreen</PresentationFormat>
  <Paragraphs>237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Courier</vt:lpstr>
      <vt:lpstr>Wingdings</vt:lpstr>
      <vt:lpstr>Office Theme</vt:lpstr>
      <vt:lpstr>Office 2013 - 2022 Theme</vt:lpstr>
      <vt:lpstr>Deconvolving multi-cellular pixel-resolution spatial transcriptomics data</vt:lpstr>
      <vt:lpstr>PowerPoint Presentation</vt:lpstr>
      <vt:lpstr>PowerPoint Presentation</vt:lpstr>
      <vt:lpstr>Visually interpreting our results</vt:lpstr>
      <vt:lpstr>Visually interpreting our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if we use “reference-based deconvolution” on this data?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4</cp:revision>
  <dcterms:created xsi:type="dcterms:W3CDTF">2023-11-18T00:40:25Z</dcterms:created>
  <dcterms:modified xsi:type="dcterms:W3CDTF">2024-02-15T23:19:52Z</dcterms:modified>
</cp:coreProperties>
</file>